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9.jpeg" ContentType="image/jpeg"/>
  <Override PartName="/ppt/media/image15.png" ContentType="image/png"/>
  <Override PartName="/ppt/media/image6.png" ContentType="image/png"/>
  <Override PartName="/ppt/media/image21.png" ContentType="image/png"/>
  <Override PartName="/ppt/media/image18.jpeg" ContentType="image/jpeg"/>
  <Override PartName="/ppt/media/image26.png" ContentType="image/png"/>
  <Override PartName="/ppt/media/image5.png" ContentType="image/png"/>
  <Override PartName="/ppt/media/image1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973E2C9-EB69-4039-A10E-DDC69F43D91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9C3624-26B2-4F7A-BAC3-51F41647ACE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4E08AD-A593-46BB-93A3-D0554A7D48E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A785DB-145B-4E80-B66A-1073CA165E8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16E81E-3CEA-44B2-A757-EC9CCC3ED31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D4FE67A-DDEE-4159-AB84-B588E6B6167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C5F814-CB31-437D-908B-5780D48EE9F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FCFC91F-192B-4D1B-B69F-CEACD1F52D8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F806BB-0710-4E8E-BA13-123B425A3D8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2A1FF4-9F85-4BD6-A9FA-7A699C444A5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F31ABD-EFBF-4C7C-A408-4F6655F8006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4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Text 0"/>
          <p:cNvSpPr/>
          <p:nvPr/>
        </p:nvSpPr>
        <p:spPr>
          <a:xfrm>
            <a:off x="793800" y="2391120"/>
            <a:ext cx="7555320" cy="21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Proposed Solution and Architecture for Automated Log Analysis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1"/>
          <p:cNvSpPr/>
          <p:nvPr/>
        </p:nvSpPr>
        <p:spPr>
          <a:xfrm>
            <a:off x="793800" y="4857480"/>
            <a:ext cx="75553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Presented by Quantizers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2"/>
          <p:cNvSpPr/>
          <p:nvPr/>
        </p:nvSpPr>
        <p:spPr>
          <a:xfrm>
            <a:off x="793800" y="5475600"/>
            <a:ext cx="75553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August 2, 2025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 0"/>
          <p:cNvSpPr/>
          <p:nvPr/>
        </p:nvSpPr>
        <p:spPr>
          <a:xfrm>
            <a:off x="793800" y="1170720"/>
            <a:ext cx="63860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Conclusion &amp; Next Steps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1"/>
          <p:cNvSpPr/>
          <p:nvPr/>
        </p:nvSpPr>
        <p:spPr>
          <a:xfrm>
            <a:off x="793800" y="2333160"/>
            <a:ext cx="130417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This solution will transform your log analysis capabilities, providing robust, real-time threat detection and enhanced SOC efficiency.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" name="Shape 2"/>
          <p:cNvSpPr/>
          <p:nvPr/>
        </p:nvSpPr>
        <p:spPr>
          <a:xfrm>
            <a:off x="793800" y="3314160"/>
            <a:ext cx="509400" cy="50940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67" name="Text 3"/>
          <p:cNvSpPr/>
          <p:nvPr/>
        </p:nvSpPr>
        <p:spPr>
          <a:xfrm>
            <a:off x="1531080" y="3356640"/>
            <a:ext cx="34012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Key Benefits</a:t>
            </a:r>
            <a:endParaRPr b="0" lang="en-US" sz="2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4"/>
          <p:cNvSpPr/>
          <p:nvPr/>
        </p:nvSpPr>
        <p:spPr>
          <a:xfrm>
            <a:off x="1531080" y="3917880"/>
            <a:ext cx="56415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  <a:tabLst>
                <a:tab algn="l" pos="40824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Significantly reduced false positives and improved detection accuracy.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5"/>
          <p:cNvSpPr/>
          <p:nvPr/>
        </p:nvSpPr>
        <p:spPr>
          <a:xfrm>
            <a:off x="1531080" y="4722840"/>
            <a:ext cx="56415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  <a:tabLst>
                <a:tab algn="l" pos="40824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Enhanced SOC analyst efficiency through automation and GenAI assistance.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 6"/>
          <p:cNvSpPr/>
          <p:nvPr/>
        </p:nvSpPr>
        <p:spPr>
          <a:xfrm>
            <a:off x="1531080" y="5528160"/>
            <a:ext cx="56415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  <a:tabLst>
                <a:tab algn="l" pos="40824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Proactive threat hunting and root cause analysis capabilities.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7"/>
          <p:cNvSpPr/>
          <p:nvPr/>
        </p:nvSpPr>
        <p:spPr>
          <a:xfrm>
            <a:off x="1531080" y="6333120"/>
            <a:ext cx="56415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  <a:tabLst>
                <a:tab algn="l" pos="40824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Scalable, secure, and transparent on-premise operations.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Shape 8"/>
          <p:cNvSpPr/>
          <p:nvPr/>
        </p:nvSpPr>
        <p:spPr>
          <a:xfrm>
            <a:off x="7457040" y="3314160"/>
            <a:ext cx="509400" cy="50940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73" name="Text 9"/>
          <p:cNvSpPr/>
          <p:nvPr/>
        </p:nvSpPr>
        <p:spPr>
          <a:xfrm>
            <a:off x="8193960" y="3356640"/>
            <a:ext cx="34012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Next Steps</a:t>
            </a:r>
            <a:endParaRPr b="0" lang="en-US" sz="2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Text 10"/>
          <p:cNvSpPr/>
          <p:nvPr/>
        </p:nvSpPr>
        <p:spPr>
          <a:xfrm>
            <a:off x="8193960" y="3917880"/>
            <a:ext cx="56415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  <a:tabLst>
                <a:tab algn="l" pos="40824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Detailed architectural deep dive and infrastructure planning.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 11"/>
          <p:cNvSpPr/>
          <p:nvPr/>
        </p:nvSpPr>
        <p:spPr>
          <a:xfrm>
            <a:off x="8193960" y="4722840"/>
            <a:ext cx="56415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  <a:tabLst>
                <a:tab algn="l" pos="40824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Proof of Concept (PoC) development with a sample dataset.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Text 12"/>
          <p:cNvSpPr/>
          <p:nvPr/>
        </p:nvSpPr>
        <p:spPr>
          <a:xfrm>
            <a:off x="8193960" y="5528160"/>
            <a:ext cx="56415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  <a:tabLst>
                <a:tab algn="l" pos="40824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Phased implementation roadmap and resource allocation.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12801600" y="7543800"/>
            <a:ext cx="1828440" cy="685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0"/>
          <p:cNvSpPr/>
          <p:nvPr/>
        </p:nvSpPr>
        <p:spPr>
          <a:xfrm>
            <a:off x="793800" y="1831680"/>
            <a:ext cx="13041720" cy="14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Solution Overview: AI-Driven On-Prem Log Analysis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1"/>
          <p:cNvSpPr/>
          <p:nvPr/>
        </p:nvSpPr>
        <p:spPr>
          <a:xfrm>
            <a:off x="793800" y="3702960"/>
            <a:ext cx="130417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Our proposed system leverages AI/ML for real-time log analysis and threat detection, operating entirely within your on-premise infrastructure. This ensures data sovereignty and minimal latency.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0" name="Image 0" descr="preencoded.png"/>
          <p:cNvPicPr/>
          <p:nvPr/>
        </p:nvPicPr>
        <p:blipFill>
          <a:blip r:embed="rId1"/>
          <a:stretch/>
        </p:blipFill>
        <p:spPr>
          <a:xfrm>
            <a:off x="793800" y="4683960"/>
            <a:ext cx="565920" cy="56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Text 2"/>
          <p:cNvSpPr/>
          <p:nvPr/>
        </p:nvSpPr>
        <p:spPr>
          <a:xfrm>
            <a:off x="1644120" y="4818600"/>
            <a:ext cx="330696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Real-time Threat Detection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3"/>
          <p:cNvSpPr/>
          <p:nvPr/>
        </p:nvSpPr>
        <p:spPr>
          <a:xfrm>
            <a:off x="1644120" y="5663160"/>
            <a:ext cx="33069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ts val="2849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Identify anomalies and potential threats as they occur.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Leveraging unsupervised ML (autoencoders) for novel threats like APTs.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3" name="Image 1" descr="preencoded.png"/>
          <p:cNvPicPr/>
          <p:nvPr/>
        </p:nvPicPr>
        <p:blipFill>
          <a:blip r:embed="rId2"/>
          <a:stretch/>
        </p:blipFill>
        <p:spPr>
          <a:xfrm>
            <a:off x="5235840" y="4683960"/>
            <a:ext cx="565920" cy="56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Text 4"/>
          <p:cNvSpPr/>
          <p:nvPr/>
        </p:nvSpPr>
        <p:spPr>
          <a:xfrm>
            <a:off x="6086520" y="4818600"/>
            <a:ext cx="32187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On-Premise Deployment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5"/>
          <p:cNvSpPr/>
          <p:nvPr/>
        </p:nvSpPr>
        <p:spPr>
          <a:xfrm>
            <a:off x="6086520" y="5308920"/>
            <a:ext cx="330696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Full control via Docker containerization on commodity hardware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Integrated with ELK stack for data normalization and visualization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6" name="Image 2" descr="preencoded.png"/>
          <p:cNvPicPr/>
          <p:nvPr/>
        </p:nvPicPr>
        <p:blipFill>
          <a:blip r:embed="rId3"/>
          <a:stretch/>
        </p:blipFill>
        <p:spPr>
          <a:xfrm>
            <a:off x="9677880" y="4683960"/>
            <a:ext cx="565920" cy="56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Text 6"/>
          <p:cNvSpPr/>
          <p:nvPr/>
        </p:nvSpPr>
        <p:spPr>
          <a:xfrm>
            <a:off x="10528560" y="481860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AI/ML Core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7"/>
          <p:cNvSpPr/>
          <p:nvPr/>
        </p:nvSpPr>
        <p:spPr>
          <a:xfrm>
            <a:off x="10528560" y="5308920"/>
            <a:ext cx="330696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Employs PyCaret for model tuning and optimization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Aims for &lt;5% false positives using explainable AI techniques (SHAP)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12801600" y="7543800"/>
            <a:ext cx="1828440" cy="685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0"/>
          <p:cNvSpPr/>
          <p:nvPr/>
        </p:nvSpPr>
        <p:spPr>
          <a:xfrm>
            <a:off x="628200" y="493560"/>
            <a:ext cx="823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99"/>
              </a:lnSpc>
              <a:tabLst>
                <a:tab algn="l" pos="0"/>
              </a:tabLst>
            </a:pPr>
            <a:r>
              <a:rPr b="0" lang="en-US" sz="350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System Architecture: Layered Approach</a:t>
            </a:r>
            <a:endParaRPr b="0" lang="en-US" sz="3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1"/>
          <p:cNvSpPr/>
          <p:nvPr/>
        </p:nvSpPr>
        <p:spPr>
          <a:xfrm>
            <a:off x="628200" y="1413000"/>
            <a:ext cx="1337328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The architecture is designed in modular layers to ensure scalability, reliability, and clear separation of concerns, from data ingestion to user interface.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2" name="Image 0" descr="preencoded.png"/>
          <p:cNvPicPr/>
          <p:nvPr/>
        </p:nvPicPr>
        <p:blipFill>
          <a:blip r:embed="rId1"/>
          <a:stretch/>
        </p:blipFill>
        <p:spPr>
          <a:xfrm>
            <a:off x="914400" y="1828800"/>
            <a:ext cx="12347640" cy="640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Text 2"/>
          <p:cNvSpPr/>
          <p:nvPr/>
        </p:nvSpPr>
        <p:spPr>
          <a:xfrm>
            <a:off x="7160040" y="6858000"/>
            <a:ext cx="30081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Deployment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3"/>
          <p:cNvSpPr/>
          <p:nvPr/>
        </p:nvSpPr>
        <p:spPr>
          <a:xfrm>
            <a:off x="6172200" y="7315200"/>
            <a:ext cx="54957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5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Ensures scalability for 10x load via Docker orchestration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" name="Image 1" descr="preencoded.png"/>
          <p:cNvPicPr/>
          <p:nvPr/>
        </p:nvPicPr>
        <p:blipFill>
          <a:blip r:embed="rId2"/>
          <a:stretch/>
        </p:blipFill>
        <p:spPr>
          <a:xfrm>
            <a:off x="4039920" y="6712200"/>
            <a:ext cx="600840" cy="60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Text 4"/>
          <p:cNvSpPr/>
          <p:nvPr/>
        </p:nvSpPr>
        <p:spPr>
          <a:xfrm>
            <a:off x="7160040" y="5470920"/>
            <a:ext cx="30081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ML Models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5"/>
          <p:cNvSpPr/>
          <p:nvPr/>
        </p:nvSpPr>
        <p:spPr>
          <a:xfrm>
            <a:off x="7076520" y="5943600"/>
            <a:ext cx="54957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Analyze patterns and anomalies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8" name="Image 2" descr="preencoded.png"/>
          <p:cNvPicPr/>
          <p:nvPr/>
        </p:nvPicPr>
        <p:blipFill>
          <a:blip r:embed="rId3"/>
          <a:stretch/>
        </p:blipFill>
        <p:spPr>
          <a:xfrm>
            <a:off x="4039920" y="5187600"/>
            <a:ext cx="600840" cy="60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Text 6"/>
          <p:cNvSpPr/>
          <p:nvPr/>
        </p:nvSpPr>
        <p:spPr>
          <a:xfrm>
            <a:off x="7160040" y="3946320"/>
            <a:ext cx="30081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Data Processing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7"/>
          <p:cNvSpPr/>
          <p:nvPr/>
        </p:nvSpPr>
        <p:spPr>
          <a:xfrm>
            <a:off x="7160040" y="4429440"/>
            <a:ext cx="54957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Data Layer: ELK + PySpark for ingestion/parsing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" name="Image 3" descr="preencoded.png"/>
          <p:cNvPicPr/>
          <p:nvPr/>
        </p:nvPicPr>
        <p:blipFill>
          <a:blip r:embed="rId4"/>
          <a:stretch/>
        </p:blipFill>
        <p:spPr>
          <a:xfrm>
            <a:off x="4039920" y="3917160"/>
            <a:ext cx="600840" cy="60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Text 8"/>
          <p:cNvSpPr/>
          <p:nvPr/>
        </p:nvSpPr>
        <p:spPr>
          <a:xfrm>
            <a:off x="5257800" y="2204640"/>
            <a:ext cx="300816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highlight>
                  <a:srgbClr val="bf0041"/>
                </a:highlight>
                <a:uFillTx/>
                <a:latin typeface="Saira Medium"/>
                <a:ea typeface="Saira Medium"/>
              </a:rPr>
              <a:t>Data Ingestion, Processing, Analysis Flow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9"/>
          <p:cNvSpPr/>
          <p:nvPr/>
        </p:nvSpPr>
        <p:spPr>
          <a:xfrm>
            <a:off x="6172200" y="2514600"/>
            <a:ext cx="66286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Collect logs → Clean and Transform(Grok Patterns in LogStash) → Analyse →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Isolation-Forest and Autoencoders for analysis → Generate Insights (XAI +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Llama summaries) → Alert (Voice alerts on dashboard)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" name="Image 4" descr="preencoded.png"/>
          <p:cNvPicPr/>
          <p:nvPr/>
        </p:nvPicPr>
        <p:blipFill>
          <a:blip r:embed="rId5"/>
          <a:stretch/>
        </p:blipFill>
        <p:spPr>
          <a:xfrm>
            <a:off x="4039920" y="2539800"/>
            <a:ext cx="600840" cy="60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"/>
          <p:cNvSpPr/>
          <p:nvPr/>
        </p:nvSpPr>
        <p:spPr>
          <a:xfrm>
            <a:off x="12801600" y="7543800"/>
            <a:ext cx="1828440" cy="685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0"/>
          <p:cNvSpPr/>
          <p:nvPr/>
        </p:nvSpPr>
        <p:spPr>
          <a:xfrm>
            <a:off x="793800" y="1573200"/>
            <a:ext cx="120830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Log Ingestion, Parsing, and Feature Extraction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1"/>
          <p:cNvSpPr/>
          <p:nvPr/>
        </p:nvSpPr>
        <p:spPr>
          <a:xfrm>
            <a:off x="793800" y="2735640"/>
            <a:ext cx="130417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The system ingests logs from diverse sources, normalises formats, and extracts critical features to feed the anomaly detection models.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793800" y="3716280"/>
            <a:ext cx="4346640" cy="90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 2"/>
          <p:cNvSpPr/>
          <p:nvPr/>
        </p:nvSpPr>
        <p:spPr>
          <a:xfrm>
            <a:off x="1020600" y="485064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Diverse Log Sources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3"/>
          <p:cNvSpPr/>
          <p:nvPr/>
        </p:nvSpPr>
        <p:spPr>
          <a:xfrm>
            <a:off x="1020600" y="5340960"/>
            <a:ext cx="389268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Collects data from servers, network devices, applications, and security tools.</a:t>
            </a:r>
            <a:br>
              <a:rPr sz="1750"/>
            </a:br>
            <a:r>
              <a:rPr b="1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Note: For now we are simulating this flow using RabbitMQ + Shell script + FastApi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1" name="Image 1" descr="preencoded.png"/>
          <p:cNvPicPr/>
          <p:nvPr/>
        </p:nvPicPr>
        <p:blipFill>
          <a:blip r:embed="rId2"/>
          <a:stretch/>
        </p:blipFill>
        <p:spPr>
          <a:xfrm>
            <a:off x="5141520" y="3716280"/>
            <a:ext cx="4346640" cy="90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Text 4"/>
          <p:cNvSpPr/>
          <p:nvPr/>
        </p:nvSpPr>
        <p:spPr>
          <a:xfrm>
            <a:off x="5368320" y="485064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Robust Parsing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5"/>
          <p:cNvSpPr/>
          <p:nvPr/>
        </p:nvSpPr>
        <p:spPr>
          <a:xfrm>
            <a:off x="5368320" y="5340960"/>
            <a:ext cx="389268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Transforms unstructured log data into structured formats.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4" name="Image 2" descr="preencoded.png"/>
          <p:cNvPicPr/>
          <p:nvPr/>
        </p:nvPicPr>
        <p:blipFill>
          <a:blip r:embed="rId3"/>
          <a:stretch/>
        </p:blipFill>
        <p:spPr>
          <a:xfrm>
            <a:off x="9488880" y="3716280"/>
            <a:ext cx="4346640" cy="90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Text 6"/>
          <p:cNvSpPr/>
          <p:nvPr/>
        </p:nvSpPr>
        <p:spPr>
          <a:xfrm>
            <a:off x="9715680" y="485064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Feature Extraction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7"/>
          <p:cNvSpPr/>
          <p:nvPr/>
        </p:nvSpPr>
        <p:spPr>
          <a:xfrm>
            <a:off x="9715680" y="5340960"/>
            <a:ext cx="389268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Extracts key attributes like User ID, IP Address, Timestamp, Event Type, and Severity for analysis.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12801600" y="7543800"/>
            <a:ext cx="1828440" cy="685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0"/>
          <p:cNvSpPr/>
          <p:nvPr/>
        </p:nvSpPr>
        <p:spPr>
          <a:xfrm>
            <a:off x="583200" y="458280"/>
            <a:ext cx="711396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99"/>
              </a:lnSpc>
              <a:tabLst>
                <a:tab algn="l" pos="0"/>
              </a:tabLst>
            </a:pPr>
            <a:r>
              <a:rPr b="0" lang="en-US" sz="325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AI/ML Models for Anomaly Detection</a:t>
            </a:r>
            <a:endParaRPr b="0" lang="en-US" sz="3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1"/>
          <p:cNvSpPr/>
          <p:nvPr/>
        </p:nvSpPr>
        <p:spPr>
          <a:xfrm>
            <a:off x="583200" y="1312560"/>
            <a:ext cx="1346292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Central to the solution are AI/ML models trained for real-time anomaly detection, featuring adaptive self-learning capabilities for continuous improvement.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2"/>
          <p:cNvSpPr/>
          <p:nvPr/>
        </p:nvSpPr>
        <p:spPr>
          <a:xfrm>
            <a:off x="583200" y="1916280"/>
            <a:ext cx="652752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Real-time Anomaly Detection:</a:t>
            </a:r>
            <a:r>
              <a:rPr b="0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 Utilises supervised and unsupervised learning (e.g., Autoencoder model for detecting deviations from normal log patterns like unusual traffic spikes)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0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3"/>
          <p:cNvSpPr/>
          <p:nvPr/>
        </p:nvSpPr>
        <p:spPr>
          <a:xfrm>
            <a:off x="559080" y="2971800"/>
            <a:ext cx="652752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Model Training Pipeline:</a:t>
            </a:r>
            <a:r>
              <a:rPr b="0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 Continuous training with new data using TensorFlow/Keras tool for building and deploying models, adapting to evolving threats.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4"/>
          <p:cNvSpPr/>
          <p:nvPr/>
        </p:nvSpPr>
        <p:spPr>
          <a:xfrm>
            <a:off x="559080" y="4953960"/>
            <a:ext cx="652752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Adaptive Self-Learning:</a:t>
            </a:r>
            <a:r>
              <a:rPr b="0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 Models automatically refine via incremental retraining strategy on new log batches, reducing false positives over time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5"/>
          <p:cNvSpPr/>
          <p:nvPr/>
        </p:nvSpPr>
        <p:spPr>
          <a:xfrm>
            <a:off x="559080" y="4039560"/>
            <a:ext cx="652752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Ensemble Techniques:</a:t>
            </a:r>
            <a:r>
              <a:rPr b="0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 Combines multiple algorithms (e.g., Isolation Forest, Autoencoders) for enhanced accuracy. 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4" name="Image 0" descr="preencoded.png"/>
          <p:cNvPicPr/>
          <p:nvPr/>
        </p:nvPicPr>
        <p:blipFill>
          <a:blip r:embed="rId1"/>
          <a:stretch/>
        </p:blipFill>
        <p:spPr>
          <a:xfrm>
            <a:off x="7526160" y="1954080"/>
            <a:ext cx="6527520" cy="652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12801600" y="7543800"/>
            <a:ext cx="1828440" cy="685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14"/>
          <p:cNvSpPr/>
          <p:nvPr/>
        </p:nvSpPr>
        <p:spPr>
          <a:xfrm>
            <a:off x="559080" y="4039560"/>
            <a:ext cx="652752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Ensemble Techniques:</a:t>
            </a:r>
            <a:r>
              <a:rPr b="0" lang="en-US" sz="130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 Combines multiple algorithms (e.g., Isolation Forest, Autoencoders) for enhanced accuracy. 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457200" y="5715000"/>
            <a:ext cx="59436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XAI</a:t>
            </a: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: Explainable via SHAP strategy, providing feature importance (e.g., IP anomalies) for transparent detections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457200" y="6400800"/>
            <a:ext cx="61722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Visual Addition</a:t>
            </a: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: Include a simple flowchart: Data Input → Autoencoder Model (TensorFlow/Keras) → Anomaly Score → Adaptive Retraining Loop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 0"/>
          <p:cNvSpPr/>
          <p:nvPr/>
        </p:nvSpPr>
        <p:spPr>
          <a:xfrm>
            <a:off x="793800" y="1852560"/>
            <a:ext cx="955656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Generative AI for SOC Augmentation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1"/>
          <p:cNvSpPr/>
          <p:nvPr/>
        </p:nvSpPr>
        <p:spPr>
          <a:xfrm>
            <a:off x="793800" y="3015000"/>
            <a:ext cx="130417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GenAI integration enhances security operations with intelligent automation for threat understanding and response.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Shape 2"/>
          <p:cNvSpPr/>
          <p:nvPr/>
        </p:nvSpPr>
        <p:spPr>
          <a:xfrm>
            <a:off x="793800" y="3973320"/>
            <a:ext cx="6406920" cy="2402280"/>
          </a:xfrm>
          <a:prstGeom prst="roundRect">
            <a:avLst>
              <a:gd name="adj" fmla="val 6087"/>
            </a:avLst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12" name="Shape 3"/>
          <p:cNvSpPr/>
          <p:nvPr/>
        </p:nvSpPr>
        <p:spPr>
          <a:xfrm>
            <a:off x="793800" y="3942720"/>
            <a:ext cx="6406920" cy="12096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1400" bIns="414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13" name="Shape 4"/>
          <p:cNvSpPr/>
          <p:nvPr/>
        </p:nvSpPr>
        <p:spPr>
          <a:xfrm>
            <a:off x="3657600" y="3633120"/>
            <a:ext cx="679320" cy="679320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114" name="Image 0" descr="preencoded.png"/>
          <p:cNvPicPr/>
          <p:nvPr/>
        </p:nvPicPr>
        <p:blipFill>
          <a:blip r:embed="rId1"/>
          <a:stretch/>
        </p:blipFill>
        <p:spPr>
          <a:xfrm>
            <a:off x="3861720" y="3803400"/>
            <a:ext cx="271080" cy="33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 5"/>
          <p:cNvSpPr/>
          <p:nvPr/>
        </p:nvSpPr>
        <p:spPr>
          <a:xfrm>
            <a:off x="1051200" y="454032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SOC Analyst Chatbot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6"/>
          <p:cNvSpPr/>
          <p:nvPr/>
        </p:nvSpPr>
        <p:spPr>
          <a:xfrm>
            <a:off x="1051200" y="5030640"/>
            <a:ext cx="589212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An intelligent assistant for querying logs, threat intelligence, and incident response procedures using natural language.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Fine-tuned LLM (GPT-2 or Llama via Hugging Face) for natural language queries; On-prem with Llama.cpp for efficiency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Shape 7"/>
          <p:cNvSpPr/>
          <p:nvPr/>
        </p:nvSpPr>
        <p:spPr>
          <a:xfrm>
            <a:off x="7428600" y="3973320"/>
            <a:ext cx="6406920" cy="2402280"/>
          </a:xfrm>
          <a:prstGeom prst="roundRect">
            <a:avLst>
              <a:gd name="adj" fmla="val 6087"/>
            </a:avLst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18" name="Shape 8"/>
          <p:cNvSpPr/>
          <p:nvPr/>
        </p:nvSpPr>
        <p:spPr>
          <a:xfrm>
            <a:off x="7428600" y="3942720"/>
            <a:ext cx="6406920" cy="12096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1400" bIns="414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19" name="Shape 9"/>
          <p:cNvSpPr/>
          <p:nvPr/>
        </p:nvSpPr>
        <p:spPr>
          <a:xfrm>
            <a:off x="10292400" y="3633120"/>
            <a:ext cx="679320" cy="679320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pic>
        <p:nvPicPr>
          <p:cNvPr id="120" name="Image 1" descr="preencoded.png"/>
          <p:cNvPicPr/>
          <p:nvPr/>
        </p:nvPicPr>
        <p:blipFill>
          <a:blip r:embed="rId2"/>
          <a:stretch/>
        </p:blipFill>
        <p:spPr>
          <a:xfrm>
            <a:off x="10496520" y="3803400"/>
            <a:ext cx="271080" cy="33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 10"/>
          <p:cNvSpPr/>
          <p:nvPr/>
        </p:nvSpPr>
        <p:spPr>
          <a:xfrm>
            <a:off x="7686000" y="4540320"/>
            <a:ext cx="33429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"Auto Explain" Anomalies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11"/>
          <p:cNvSpPr/>
          <p:nvPr/>
        </p:nvSpPr>
        <p:spPr>
          <a:xfrm>
            <a:off x="7686000" y="5030640"/>
            <a:ext cx="589248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Provides natural language explanations for detected anomalies, detailing context, potential impact, and suggested actions for analysts.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DDoS detected via traffic spikes'; Integrates with ML for context-aware insights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>
            <a:off x="12801600" y="7543800"/>
            <a:ext cx="1828440" cy="685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 0"/>
          <p:cNvSpPr/>
          <p:nvPr/>
        </p:nvSpPr>
        <p:spPr>
          <a:xfrm>
            <a:off x="603000" y="473760"/>
            <a:ext cx="814896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01"/>
              </a:lnSpc>
              <a:tabLst>
                <a:tab algn="l" pos="0"/>
              </a:tabLst>
            </a:pPr>
            <a:r>
              <a:rPr b="0" lang="en-US" sz="335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Interactive Dashboard and Visualisations</a:t>
            </a:r>
            <a:endParaRPr b="0" lang="en-US" sz="3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1"/>
          <p:cNvSpPr/>
          <p:nvPr/>
        </p:nvSpPr>
        <p:spPr>
          <a:xfrm>
            <a:off x="603000" y="1356840"/>
            <a:ext cx="1342332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A dynamic dashboard provides immediate visibility into security posture and deep insights. OUR PROTOTYPE built till now: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2"/>
          <p:cNvSpPr/>
          <p:nvPr/>
        </p:nvSpPr>
        <p:spPr>
          <a:xfrm>
            <a:off x="7671600" y="6858000"/>
            <a:ext cx="650088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Attack Timeline &amp; Root Cause:</a:t>
            </a: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 Visualise event flow graphs and maps incidents to the MITRE ATT&amp;CK framework for comprehensive understanding.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3"/>
          <p:cNvSpPr/>
          <p:nvPr/>
        </p:nvSpPr>
        <p:spPr>
          <a:xfrm>
            <a:off x="7772400" y="5943600"/>
            <a:ext cx="59428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User Risk Scoring:</a:t>
            </a: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 Dynamic scoring for individual users based on their behaviour patterns, highlighting high-risk accounts.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4"/>
          <p:cNvSpPr/>
          <p:nvPr/>
        </p:nvSpPr>
        <p:spPr>
          <a:xfrm>
            <a:off x="457200" y="5943600"/>
            <a:ext cx="73144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Real-time Alerting:</a:t>
            </a: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 Customisable alerts and notifications for critical security events via multiple channels.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5"/>
          <p:cNvSpPr/>
          <p:nvPr/>
        </p:nvSpPr>
        <p:spPr>
          <a:xfrm>
            <a:off x="367200" y="6858000"/>
            <a:ext cx="626148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Customisable Views:</a:t>
            </a: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 Tailored dashboards for different SOC roles and operational needs.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228600" y="1857600"/>
            <a:ext cx="7085880" cy="362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7315200" y="1857600"/>
            <a:ext cx="7085880" cy="3628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12801600" y="7543800"/>
            <a:ext cx="1828440" cy="685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 0"/>
          <p:cNvSpPr/>
          <p:nvPr/>
        </p:nvSpPr>
        <p:spPr>
          <a:xfrm>
            <a:off x="793800" y="1017360"/>
            <a:ext cx="920268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Innovative Features and Scalability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1"/>
          <p:cNvSpPr/>
          <p:nvPr/>
        </p:nvSpPr>
        <p:spPr>
          <a:xfrm>
            <a:off x="793800" y="2179800"/>
            <a:ext cx="130417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Our solution incorporates advanced capabilities and is engineered to manage vast datasets and real-time streams efficiently.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Shape 2"/>
          <p:cNvSpPr/>
          <p:nvPr/>
        </p:nvSpPr>
        <p:spPr>
          <a:xfrm>
            <a:off x="793800" y="2797920"/>
            <a:ext cx="6406920" cy="2092680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36" name="Shape 3"/>
          <p:cNvSpPr/>
          <p:nvPr/>
        </p:nvSpPr>
        <p:spPr>
          <a:xfrm>
            <a:off x="763200" y="2797920"/>
            <a:ext cx="120960" cy="209268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37" name="Text 4"/>
          <p:cNvSpPr/>
          <p:nvPr/>
        </p:nvSpPr>
        <p:spPr>
          <a:xfrm>
            <a:off x="1142640" y="305532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Explainable AI (XAI)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5"/>
          <p:cNvSpPr/>
          <p:nvPr/>
        </p:nvSpPr>
        <p:spPr>
          <a:xfrm>
            <a:off x="1142640" y="3545640"/>
            <a:ext cx="580068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Provides transparent justification for every alert 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Alerts are enriched with SHAP-based insights to improve analyst trust.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Shape 6"/>
          <p:cNvSpPr/>
          <p:nvPr/>
        </p:nvSpPr>
        <p:spPr>
          <a:xfrm>
            <a:off x="7428600" y="2797920"/>
            <a:ext cx="6406920" cy="2092680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40" name="Shape 7"/>
          <p:cNvSpPr/>
          <p:nvPr/>
        </p:nvSpPr>
        <p:spPr>
          <a:xfrm>
            <a:off x="7398000" y="2797920"/>
            <a:ext cx="120960" cy="209268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41" name="Text 8"/>
          <p:cNvSpPr/>
          <p:nvPr/>
        </p:nvSpPr>
        <p:spPr>
          <a:xfrm>
            <a:off x="7777440" y="3055320"/>
            <a:ext cx="448632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Log Compression &amp; Smart Storage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 9"/>
          <p:cNvSpPr/>
          <p:nvPr/>
        </p:nvSpPr>
        <p:spPr>
          <a:xfrm>
            <a:off x="7777440" y="3545640"/>
            <a:ext cx="580104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Achieves 30–50% compression by identifying and collapsing repetitive pattern. Retains essential context for forensic investigation and replay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Shape 10"/>
          <p:cNvSpPr/>
          <p:nvPr/>
        </p:nvSpPr>
        <p:spPr>
          <a:xfrm>
            <a:off x="793800" y="5118480"/>
            <a:ext cx="6406920" cy="2092680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44" name="Shape 11"/>
          <p:cNvSpPr/>
          <p:nvPr/>
        </p:nvSpPr>
        <p:spPr>
          <a:xfrm>
            <a:off x="763200" y="5118480"/>
            <a:ext cx="120960" cy="209268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45" name="Text 12"/>
          <p:cNvSpPr/>
          <p:nvPr/>
        </p:nvSpPr>
        <p:spPr>
          <a:xfrm>
            <a:off x="1142640" y="537552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Deception Detection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 13"/>
          <p:cNvSpPr/>
          <p:nvPr/>
        </p:nvSpPr>
        <p:spPr>
          <a:xfrm>
            <a:off x="1142640" y="5866200"/>
            <a:ext cx="580068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Integrates with honeypot systems to identify and alert on interactions with decoy assets, catching advanced attackers.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Shape 14"/>
          <p:cNvSpPr/>
          <p:nvPr/>
        </p:nvSpPr>
        <p:spPr>
          <a:xfrm>
            <a:off x="7428600" y="5118480"/>
            <a:ext cx="6406920" cy="2092680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48" name="Shape 15"/>
          <p:cNvSpPr/>
          <p:nvPr/>
        </p:nvSpPr>
        <p:spPr>
          <a:xfrm>
            <a:off x="7398000" y="5118480"/>
            <a:ext cx="120960" cy="209268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highlight>
                <a:srgbClr val="000000"/>
              </a:highlight>
              <a:uFillTx/>
              <a:latin typeface="Arial"/>
            </a:endParaRPr>
          </a:p>
        </p:txBody>
      </p:sp>
      <p:sp>
        <p:nvSpPr>
          <p:cNvPr id="149" name="Text 16"/>
          <p:cNvSpPr/>
          <p:nvPr/>
        </p:nvSpPr>
        <p:spPr>
          <a:xfrm>
            <a:off x="7777440" y="537552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Saira Medium"/>
                <a:ea typeface="Saira Medium"/>
              </a:rPr>
              <a:t>Scalable Processing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17"/>
          <p:cNvSpPr/>
          <p:nvPr/>
        </p:nvSpPr>
        <p:spPr>
          <a:xfrm>
            <a:off x="7777440" y="5866200"/>
            <a:ext cx="580104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Designed to handle high-volume real-time log streams and large historical datasets. Leverages PySpark for distributed, high-throughput log processing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12801600" y="7543800"/>
            <a:ext cx="1828440" cy="685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 0"/>
          <p:cNvSpPr/>
          <p:nvPr/>
        </p:nvSpPr>
        <p:spPr>
          <a:xfrm>
            <a:off x="793800" y="2315880"/>
            <a:ext cx="1035252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fffff"/>
                </a:solidFill>
                <a:effectLst/>
                <a:uFillTx/>
                <a:latin typeface="Saira Medium"/>
                <a:ea typeface="Saira Medium"/>
              </a:rPr>
              <a:t>Implementation Tools and Technologies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1"/>
          <p:cNvSpPr/>
          <p:nvPr/>
        </p:nvSpPr>
        <p:spPr>
          <a:xfrm>
            <a:off x="793800" y="3478320"/>
            <a:ext cx="130417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Leveraging robust open-source tools ensures cost-effectiveness, flexibility, and community support for continuous improvement.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4" name="Image 0" descr="preencoded.png"/>
          <p:cNvPicPr/>
          <p:nvPr/>
        </p:nvPicPr>
        <p:blipFill>
          <a:blip r:embed="rId1"/>
          <a:stretch/>
        </p:blipFill>
        <p:spPr>
          <a:xfrm>
            <a:off x="884520" y="4242240"/>
            <a:ext cx="1447920" cy="90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Image 1" descr="preencoded.png"/>
          <p:cNvPicPr/>
          <p:nvPr/>
        </p:nvPicPr>
        <p:blipFill>
          <a:blip r:embed="rId2"/>
          <a:stretch/>
        </p:blipFill>
        <p:spPr>
          <a:xfrm>
            <a:off x="2514960" y="4242240"/>
            <a:ext cx="1447920" cy="90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" name="Image 2" descr="preencoded.png"/>
          <p:cNvPicPr/>
          <p:nvPr/>
        </p:nvPicPr>
        <p:blipFill>
          <a:blip r:embed="rId3"/>
          <a:stretch/>
        </p:blipFill>
        <p:spPr>
          <a:xfrm>
            <a:off x="4145400" y="4242240"/>
            <a:ext cx="1447920" cy="90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Image 3" descr="preencoded.png"/>
          <p:cNvPicPr/>
          <p:nvPr/>
        </p:nvPicPr>
        <p:blipFill>
          <a:blip r:embed="rId4"/>
          <a:stretch/>
        </p:blipFill>
        <p:spPr>
          <a:xfrm>
            <a:off x="5775480" y="4242240"/>
            <a:ext cx="1447920" cy="90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Image 4" descr="preencoded.png"/>
          <p:cNvPicPr/>
          <p:nvPr/>
        </p:nvPicPr>
        <p:blipFill>
          <a:blip r:embed="rId5"/>
          <a:stretch/>
        </p:blipFill>
        <p:spPr>
          <a:xfrm>
            <a:off x="7405920" y="4242240"/>
            <a:ext cx="1447920" cy="90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Image 5" descr="preencoded.png"/>
          <p:cNvPicPr/>
          <p:nvPr/>
        </p:nvPicPr>
        <p:blipFill>
          <a:blip r:embed="rId6"/>
          <a:stretch/>
        </p:blipFill>
        <p:spPr>
          <a:xfrm>
            <a:off x="9036360" y="4242240"/>
            <a:ext cx="1447920" cy="90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Image 6" descr="preencoded.png"/>
          <p:cNvPicPr/>
          <p:nvPr/>
        </p:nvPicPr>
        <p:blipFill>
          <a:blip r:embed="rId7"/>
          <a:stretch/>
        </p:blipFill>
        <p:spPr>
          <a:xfrm>
            <a:off x="10666440" y="4242240"/>
            <a:ext cx="1447920" cy="90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Image 7" descr="preencoded.png"/>
          <p:cNvPicPr/>
          <p:nvPr/>
        </p:nvPicPr>
        <p:blipFill>
          <a:blip r:embed="rId8"/>
          <a:stretch/>
        </p:blipFill>
        <p:spPr>
          <a:xfrm>
            <a:off x="12296880" y="4242240"/>
            <a:ext cx="1447920" cy="90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2" name="Text 2"/>
          <p:cNvSpPr/>
          <p:nvPr/>
        </p:nvSpPr>
        <p:spPr>
          <a:xfrm>
            <a:off x="457200" y="5550840"/>
            <a:ext cx="13378320" cy="22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6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Data Layer: ELK Stack (Elasticsearch for storage, Logstash for ingestion/parsing, Kibana for querying), PySpark for distributed processing.</a:t>
            </a:r>
            <a:endParaRPr b="0" lang="en-US" sz="1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6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ML/Anomaly Detection Layer: TensorFlow/Keras for models (e.g., autoencoders, Isolation Forest), PyCaret for prototyping and tuning, Scikit-learn for algorithms, SHAP for explainable AI (XAI), NetworkX for attack timelines.</a:t>
            </a:r>
            <a:endParaRPr b="0" lang="en-US" sz="1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6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GenAI Layer: Hugging Face Transformers (e.g., GPT-2 for fine-tuning), Llama.cpp for on-prem LLM efficiency.</a:t>
            </a:r>
            <a:endParaRPr b="0" lang="en-US" sz="1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6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Visualization/Dashboard Layer: Streamlit for interactive dashboard, Plotly for charts and visualizations.</a:t>
            </a:r>
            <a:endParaRPr b="0" lang="en-US" sz="1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6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Scalability and Deployment: Docker for containerization and Compose for orchestration, Git for version control.</a:t>
            </a:r>
            <a:endParaRPr b="0" lang="en-US" sz="1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6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Core Programming: Python (with libraries like Pandas, NumPy for data handling).</a:t>
            </a:r>
            <a:endParaRPr b="0" lang="en-US" sz="1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6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050" strike="noStrike" u="none">
                <a:solidFill>
                  <a:srgbClr val="e5e0df"/>
                </a:solidFill>
                <a:effectLst/>
                <a:uFillTx/>
                <a:latin typeface="Roboto"/>
                <a:ea typeface="Roboto"/>
              </a:rPr>
              <a:t>Testing/Additional Tools: Black for code linting, Kafka mock for simulating streams.</a:t>
            </a:r>
            <a:endParaRPr b="0" lang="en-US" sz="1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6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n-US" sz="1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12801600" y="7543800"/>
            <a:ext cx="1828440" cy="685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Application>LibreOffice/25.2.5.2$Linux_X86_64 LibreOffice_project/520$Build-2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2025-08-02T07:29:14Z</dcterms:created>
  <dc:creator/>
  <dc:description/>
  <dc:language>en-US</dc:language>
  <cp:lastModifiedBy/>
  <dcterms:modified xsi:type="dcterms:W3CDTF">2025-08-02T14:27:37Z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